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540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03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72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4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36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01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63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81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59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68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5B41-BD82-4193-8EC3-069F2532E3F2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BDD8-1852-4D78-9301-90F72C8999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2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55D11C-B6D1-4C56-8868-3FA8DBD7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35" y="837239"/>
            <a:ext cx="8128000" cy="255572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+mn-ea"/>
                <a:ea typeface="+mn-ea"/>
              </a:rPr>
              <a:t>攻撃によって崩壊する</a:t>
            </a:r>
            <a:br>
              <a:rPr kumimoji="1" lang="en-US" altLang="ja-JP" b="1" dirty="0">
                <a:latin typeface="+mn-ea"/>
                <a:ea typeface="+mn-ea"/>
              </a:rPr>
            </a:br>
            <a:r>
              <a:rPr kumimoji="1" lang="ja-JP" altLang="en-US" b="1" dirty="0">
                <a:latin typeface="+mn-ea"/>
                <a:ea typeface="+mn-ea"/>
              </a:rPr>
              <a:t>インフラネットワークの可視化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AFB4B8-AF4A-4F9F-B552-160E3C3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2900"/>
            <a:ext cx="9144000" cy="1241822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金沢大学大学院融合科学共同専攻所属　</a:t>
            </a:r>
            <a:endParaRPr kumimoji="1" lang="en-US" altLang="ja-JP" b="1" dirty="0"/>
          </a:p>
          <a:p>
            <a:r>
              <a:rPr kumimoji="1" lang="ja-JP" altLang="en-US" b="1" dirty="0"/>
              <a:t>分子細胞生物学研究室修士一年</a:t>
            </a:r>
            <a:endParaRPr kumimoji="1" lang="en-US" altLang="ja-JP" b="1" dirty="0"/>
          </a:p>
          <a:p>
            <a:r>
              <a:rPr lang="ja-JP" altLang="en-US" b="1" dirty="0"/>
              <a:t>加藤弘毅</a:t>
            </a:r>
            <a:endParaRPr kumimoji="1" lang="ja-JP" altLang="en-US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BF5797-8AAE-4BA1-8595-7C3C2DC5A9B2}"/>
              </a:ext>
            </a:extLst>
          </p:cNvPr>
          <p:cNvSpPr txBox="1"/>
          <p:nvPr/>
        </p:nvSpPr>
        <p:spPr>
          <a:xfrm>
            <a:off x="166973" y="154339"/>
            <a:ext cx="38475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>
                <a:latin typeface="+mn-ea"/>
              </a:rPr>
              <a:t>2021/11/8~11</a:t>
            </a:r>
            <a:r>
              <a:rPr lang="ja-JP" altLang="en-US" sz="1500" b="1" dirty="0">
                <a:latin typeface="+mn-ea"/>
              </a:rPr>
              <a:t>、</a:t>
            </a:r>
            <a:r>
              <a:rPr lang="en-US" altLang="ja-JP" sz="1500" b="1" dirty="0">
                <a:latin typeface="+mn-ea"/>
              </a:rPr>
              <a:t>19</a:t>
            </a:r>
            <a:r>
              <a:rPr lang="ja-JP" altLang="en-US" sz="1500" b="1" dirty="0">
                <a:latin typeface="+mn-ea"/>
              </a:rPr>
              <a:t>　ラボローテーション</a:t>
            </a:r>
          </a:p>
        </p:txBody>
      </p:sp>
    </p:spTree>
    <p:extLst>
      <p:ext uri="{BB962C8B-B14F-4D97-AF65-F5344CB8AC3E}">
        <p14:creationId xmlns:p14="http://schemas.microsoft.com/office/powerpoint/2010/main" val="6198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47980B-6156-4F4C-BC14-66D7A64A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819" y="388723"/>
            <a:ext cx="7886700" cy="994172"/>
          </a:xfrm>
        </p:spPr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ネットワークの脆弱性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88CCB-2820-40D0-B2C3-0D08167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44" y="1758733"/>
            <a:ext cx="8524875" cy="2894409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sz="2600" b="1" dirty="0"/>
              <a:t>「社会ネットワーク」例）ネットワーク、航空路、人間関係等</a:t>
            </a:r>
            <a:endParaRPr lang="en-US" altLang="ja-JP" sz="2600" b="1" dirty="0"/>
          </a:p>
          <a:p>
            <a:pPr marL="0" indent="0" algn="ctr">
              <a:buNone/>
            </a:pPr>
            <a:r>
              <a:rPr lang="ja-JP" altLang="en-US" b="1" dirty="0"/>
              <a:t>“</a:t>
            </a:r>
            <a:r>
              <a:rPr lang="ja-JP" altLang="en-US" b="1" u="sng" dirty="0"/>
              <a:t>結び付き＝ネットワーク</a:t>
            </a:r>
            <a:r>
              <a:rPr lang="ja-JP" altLang="en-US" b="1" dirty="0"/>
              <a:t>”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algn="ctr"/>
            <a:endParaRPr lang="en-US" altLang="ja-JP" b="1" dirty="0"/>
          </a:p>
          <a:p>
            <a:pPr marL="0" indent="0" algn="ctr">
              <a:buNone/>
            </a:pPr>
            <a:endParaRPr lang="en-US" altLang="ja-JP" sz="2400" b="1" dirty="0"/>
          </a:p>
          <a:p>
            <a:pPr marL="0" indent="0" algn="ctr">
              <a:buNone/>
            </a:pPr>
            <a:r>
              <a:rPr lang="ja-JP" altLang="en-US" sz="2400" b="1" dirty="0"/>
              <a:t>つながりが多いほど、それが崩壊した際の影響が問題</a:t>
            </a:r>
            <a:endParaRPr lang="en-US" altLang="ja-JP" sz="2400" b="1" dirty="0"/>
          </a:p>
          <a:p>
            <a:pPr marL="0" indent="0" algn="ctr">
              <a:buNone/>
            </a:pPr>
            <a:r>
              <a:rPr lang="ja-JP" altLang="en-US" sz="3000" b="1" u="sng" dirty="0"/>
              <a:t>ネットワークの</a:t>
            </a:r>
            <a:r>
              <a:rPr lang="ja-JP" altLang="en-US" sz="3000" b="1" u="sng" dirty="0">
                <a:solidFill>
                  <a:srgbClr val="FF0000"/>
                </a:solidFill>
              </a:rPr>
              <a:t>脆弱性</a:t>
            </a:r>
            <a:r>
              <a:rPr lang="ja-JP" altLang="en-US" sz="3000" b="1" u="sng" dirty="0"/>
              <a:t>が問題</a:t>
            </a:r>
            <a:endParaRPr lang="en-US" altLang="ja-JP" sz="3000" b="1" u="sng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CBF19781-C466-4DA5-9A66-38381CDADE5F}"/>
              </a:ext>
            </a:extLst>
          </p:cNvPr>
          <p:cNvSpPr/>
          <p:nvPr/>
        </p:nvSpPr>
        <p:spPr>
          <a:xfrm>
            <a:off x="4237893" y="2824937"/>
            <a:ext cx="714375" cy="7620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A3E4A0-8604-43D0-9989-198AC682F427}"/>
              </a:ext>
            </a:extLst>
          </p:cNvPr>
          <p:cNvSpPr txBox="1"/>
          <p:nvPr/>
        </p:nvSpPr>
        <p:spPr>
          <a:xfrm>
            <a:off x="1285461" y="5682560"/>
            <a:ext cx="657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〇</a:t>
            </a:r>
            <a:r>
              <a:rPr lang="ja-JP" altLang="en-US" sz="2400" b="1" dirty="0"/>
              <a:t>実際のデータをもとに、攻撃により崩壊するインフラネットワークを可視化</a:t>
            </a:r>
            <a:endParaRPr lang="ja-JP" altLang="en-US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F3719-2B57-417B-9F08-64B8BE10C5F8}"/>
              </a:ext>
            </a:extLst>
          </p:cNvPr>
          <p:cNvSpPr txBox="1"/>
          <p:nvPr/>
        </p:nvSpPr>
        <p:spPr>
          <a:xfrm>
            <a:off x="332644" y="5099267"/>
            <a:ext cx="449353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今ラボローテーションでの目的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E6C4FF-BDE1-4BAC-B2F5-1588C039B49A}"/>
              </a:ext>
            </a:extLst>
          </p:cNvPr>
          <p:cNvSpPr txBox="1"/>
          <p:nvPr/>
        </p:nvSpPr>
        <p:spPr>
          <a:xfrm>
            <a:off x="117839" y="1578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val="331714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59CB0-3DBB-4B64-BF33-F6A305FC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2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+mn-ea"/>
                <a:ea typeface="+mn-ea"/>
              </a:rPr>
              <a:t>実習内容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379E32-8664-4F52-A329-D8AE30053559}"/>
              </a:ext>
            </a:extLst>
          </p:cNvPr>
          <p:cNvSpPr/>
          <p:nvPr/>
        </p:nvSpPr>
        <p:spPr>
          <a:xfrm>
            <a:off x="321788" y="2278333"/>
            <a:ext cx="1892300" cy="189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.net</a:t>
            </a:r>
            <a:r>
              <a:rPr kumimoji="1" lang="ja-JP" altLang="en-US" dirty="0">
                <a:solidFill>
                  <a:schemeClr val="tx1"/>
                </a:solidFill>
              </a:rPr>
              <a:t>ファイル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OpenFlight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PowerGrid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ASOregon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C2154A-29E8-48B3-9787-1780B04CE62A}"/>
              </a:ext>
            </a:extLst>
          </p:cNvPr>
          <p:cNvSpPr txBox="1"/>
          <p:nvPr/>
        </p:nvSpPr>
        <p:spPr>
          <a:xfrm>
            <a:off x="2322038" y="2395032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ネットワークの崩壊臨界点算出</a:t>
            </a:r>
            <a:r>
              <a:rPr kumimoji="1" lang="en-US" altLang="ja-JP" dirty="0"/>
              <a:t>(C</a:t>
            </a:r>
            <a:r>
              <a:rPr kumimoji="1" lang="ja-JP" altLang="en-US" dirty="0"/>
              <a:t>言語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0A171BA-8F2E-44A7-91B4-B53554108398}"/>
              </a:ext>
            </a:extLst>
          </p:cNvPr>
          <p:cNvSpPr/>
          <p:nvPr/>
        </p:nvSpPr>
        <p:spPr>
          <a:xfrm>
            <a:off x="2910341" y="3186844"/>
            <a:ext cx="851323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4CBCEB-C24A-4BCA-A259-6CD9B59366A8}"/>
              </a:ext>
            </a:extLst>
          </p:cNvPr>
          <p:cNvSpPr txBox="1"/>
          <p:nvPr/>
        </p:nvSpPr>
        <p:spPr>
          <a:xfrm>
            <a:off x="4133518" y="3198167"/>
            <a:ext cx="10052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*</a:t>
            </a:r>
            <a:r>
              <a:rPr kumimoji="1" lang="en-US" altLang="ja-JP" sz="2400" dirty="0"/>
              <a:t>Pajek</a:t>
            </a:r>
            <a:endParaRPr kumimoji="1" lang="ja-JP" altLang="en-US" sz="24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7F81FC5-E4AC-4B20-832B-8390025796AF}"/>
              </a:ext>
            </a:extLst>
          </p:cNvPr>
          <p:cNvSpPr/>
          <p:nvPr/>
        </p:nvSpPr>
        <p:spPr>
          <a:xfrm>
            <a:off x="5510584" y="3186684"/>
            <a:ext cx="851323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E4D15D-03BC-47EC-8116-960AF6E6A47A}"/>
              </a:ext>
            </a:extLst>
          </p:cNvPr>
          <p:cNvSpPr/>
          <p:nvPr/>
        </p:nvSpPr>
        <p:spPr>
          <a:xfrm>
            <a:off x="6642205" y="2831584"/>
            <a:ext cx="2387495" cy="1194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インフラネットワークを可視化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56057D-44DB-4F5E-B012-6D6558B8E87D}"/>
              </a:ext>
            </a:extLst>
          </p:cNvPr>
          <p:cNvSpPr txBox="1"/>
          <p:nvPr/>
        </p:nvSpPr>
        <p:spPr>
          <a:xfrm>
            <a:off x="175643" y="5229222"/>
            <a:ext cx="8792713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ネットワーク崩壊の臨界点、その前の数点を観察することで、</a:t>
            </a:r>
            <a:r>
              <a:rPr kumimoji="1" lang="ja-JP" altLang="en-US" sz="2800" b="1" u="sng" dirty="0"/>
              <a:t>ネットワーク崩壊までの経過を可視化する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CF5C52-7CD0-4287-AFFB-2F9F83D6A009}"/>
              </a:ext>
            </a:extLst>
          </p:cNvPr>
          <p:cNvSpPr txBox="1"/>
          <p:nvPr/>
        </p:nvSpPr>
        <p:spPr>
          <a:xfrm>
            <a:off x="3176420" y="398596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＊ネットワーク可視化ツール</a:t>
            </a:r>
          </a:p>
        </p:txBody>
      </p:sp>
    </p:spTree>
    <p:extLst>
      <p:ext uri="{BB962C8B-B14F-4D97-AF65-F5344CB8AC3E}">
        <p14:creationId xmlns:p14="http://schemas.microsoft.com/office/powerpoint/2010/main" val="2059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72661-37A7-4C91-A675-4253066D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29" y="549413"/>
            <a:ext cx="7615250" cy="635241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OpenFlight</a:t>
            </a:r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ja-JP" altLang="en-US" sz="2800" b="1" dirty="0"/>
              <a:t>インフラネットワークの可視化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707D5C96-8204-4EA1-BE79-281A5C06149B}"/>
              </a:ext>
            </a:extLst>
          </p:cNvPr>
          <p:cNvGrpSpPr/>
          <p:nvPr/>
        </p:nvGrpSpPr>
        <p:grpSpPr>
          <a:xfrm>
            <a:off x="1441176" y="4152900"/>
            <a:ext cx="6262037" cy="2400819"/>
            <a:chOff x="1921565" y="3429000"/>
            <a:chExt cx="8349383" cy="3201092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F57912E-C410-4705-9E7B-CB80929E9589}"/>
                </a:ext>
              </a:extLst>
            </p:cNvPr>
            <p:cNvGrpSpPr/>
            <p:nvPr/>
          </p:nvGrpSpPr>
          <p:grpSpPr>
            <a:xfrm>
              <a:off x="1921565" y="5091733"/>
              <a:ext cx="8348870" cy="1538359"/>
              <a:chOff x="1424102" y="3428998"/>
              <a:chExt cx="10274922" cy="1734054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17C88F02-5786-4915-9EF5-69AF664CD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102" y="3428998"/>
                <a:ext cx="2524125" cy="17340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DBAF4023-838F-4B98-A663-F54F1E6D3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7701" y="3428999"/>
                <a:ext cx="2524125" cy="17340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375A0E53-EB5E-4472-B798-A35B4AA8B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1300" y="3428999"/>
                <a:ext cx="2524125" cy="17340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D74B56FE-E079-4669-969A-AFB33312D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899" y="3428999"/>
                <a:ext cx="2524125" cy="17340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10CEA8F-6974-4F6F-8396-B4E6007DF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65" y="3430157"/>
              <a:ext cx="2050974" cy="15383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CF188D77-4751-4E3B-80D5-7E61AC4CC03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864" y="3431315"/>
              <a:ext cx="2052000" cy="153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790C4EA1-1BC9-4B79-8B1B-BBD4537B1F8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136" y="3430157"/>
              <a:ext cx="2052000" cy="153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5A0553E1-2FF1-411D-848C-091A2CDB2477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948" y="3429000"/>
              <a:ext cx="2052000" cy="15383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9BE78A-153A-4FE0-9A8C-BB36F1CC3C18}"/>
              </a:ext>
            </a:extLst>
          </p:cNvPr>
          <p:cNvSpPr txBox="1"/>
          <p:nvPr/>
        </p:nvSpPr>
        <p:spPr>
          <a:xfrm>
            <a:off x="631654" y="4437396"/>
            <a:ext cx="63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Hub</a:t>
            </a:r>
          </a:p>
          <a:p>
            <a:r>
              <a:rPr lang="en-US" altLang="ja-JP" sz="1400" dirty="0"/>
              <a:t>attack</a:t>
            </a:r>
            <a:endParaRPr lang="ja-JP" altLang="en-US" sz="135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8567A31-FCDE-4A4C-8862-959F1878C965}"/>
              </a:ext>
            </a:extLst>
          </p:cNvPr>
          <p:cNvSpPr txBox="1"/>
          <p:nvPr/>
        </p:nvSpPr>
        <p:spPr>
          <a:xfrm>
            <a:off x="631654" y="5684446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Bp</a:t>
            </a:r>
          </a:p>
          <a:p>
            <a:r>
              <a:rPr lang="en-US" altLang="ja-JP" sz="1400" dirty="0"/>
              <a:t>attack</a:t>
            </a:r>
            <a:endParaRPr lang="ja-JP" altLang="en-US" sz="135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C59959D-00B6-44A3-8AD6-C0FF13DE2D77}"/>
              </a:ext>
            </a:extLst>
          </p:cNvPr>
          <p:cNvSpPr txBox="1"/>
          <p:nvPr/>
        </p:nvSpPr>
        <p:spPr>
          <a:xfrm>
            <a:off x="1889530" y="37835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5.0%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F663F9F-19B8-4951-BA58-434BFCABEEA3}"/>
              </a:ext>
            </a:extLst>
          </p:cNvPr>
          <p:cNvSpPr txBox="1"/>
          <p:nvPr/>
        </p:nvSpPr>
        <p:spPr>
          <a:xfrm>
            <a:off x="3464004" y="378134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7.0%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259F89C-DE40-4D83-8CEC-363E5ABCA0EE}"/>
              </a:ext>
            </a:extLst>
          </p:cNvPr>
          <p:cNvSpPr txBox="1"/>
          <p:nvPr/>
        </p:nvSpPr>
        <p:spPr>
          <a:xfrm>
            <a:off x="5038093" y="378134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9.0%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3AF5261-AC2C-4182-9020-1473377B0138}"/>
              </a:ext>
            </a:extLst>
          </p:cNvPr>
          <p:cNvSpPr txBox="1"/>
          <p:nvPr/>
        </p:nvSpPr>
        <p:spPr>
          <a:xfrm>
            <a:off x="6612948" y="37835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10.0%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B914F5-B814-4863-9923-4512E18BDE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1" y="1504255"/>
            <a:ext cx="3297820" cy="2184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14F5B4-7D45-4EB2-AFA0-7F6BFA1905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54" y="1490828"/>
            <a:ext cx="3671649" cy="2202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970E15-E043-4E0E-A1E5-715DD660530D}"/>
              </a:ext>
            </a:extLst>
          </p:cNvPr>
          <p:cNvSpPr txBox="1"/>
          <p:nvPr/>
        </p:nvSpPr>
        <p:spPr>
          <a:xfrm>
            <a:off x="117839" y="1578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174550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72661-37A7-4C91-A675-4253066D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29" y="397372"/>
            <a:ext cx="7615250" cy="635241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PowerGrid</a:t>
            </a:r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ja-JP" altLang="en-US" sz="2800" b="1" dirty="0"/>
              <a:t>インフラネットワークの可視化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9BE78A-153A-4FE0-9A8C-BB36F1CC3C18}"/>
              </a:ext>
            </a:extLst>
          </p:cNvPr>
          <p:cNvSpPr txBox="1"/>
          <p:nvPr/>
        </p:nvSpPr>
        <p:spPr>
          <a:xfrm>
            <a:off x="390354" y="4404674"/>
            <a:ext cx="63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Hub</a:t>
            </a:r>
          </a:p>
          <a:p>
            <a:r>
              <a:rPr lang="en-US" altLang="ja-JP" sz="1400" dirty="0"/>
              <a:t>attack</a:t>
            </a:r>
            <a:endParaRPr lang="ja-JP" altLang="en-US" sz="135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8567A31-FCDE-4A4C-8862-959F1878C965}"/>
              </a:ext>
            </a:extLst>
          </p:cNvPr>
          <p:cNvSpPr txBox="1"/>
          <p:nvPr/>
        </p:nvSpPr>
        <p:spPr>
          <a:xfrm>
            <a:off x="390354" y="5651724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Bp</a:t>
            </a:r>
          </a:p>
          <a:p>
            <a:r>
              <a:rPr lang="en-US" altLang="ja-JP" sz="1400" dirty="0"/>
              <a:t>attack</a:t>
            </a:r>
            <a:endParaRPr lang="ja-JP" altLang="en-US" sz="135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0851F9-A37B-4E91-8CC3-AE27109FF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0" y="4095705"/>
            <a:ext cx="1872000" cy="123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CEAC0D1-4718-4EA4-A11A-707B8DAD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50" y="4095704"/>
            <a:ext cx="1872000" cy="123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6C94497-E5DC-4EAF-98B8-96C018C59F5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00" y="4095704"/>
            <a:ext cx="1872000" cy="123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79EAF1E-FC55-4EA0-8B9A-C3F4BA92A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50" y="4095704"/>
            <a:ext cx="1872000" cy="123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0CDEAFE-0282-47D1-ADDB-0D9BC5ACAB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" y="5400269"/>
            <a:ext cx="1872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9ED7F8B-F653-4BAA-88E4-B4DE3B94B99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50" y="5400269"/>
            <a:ext cx="1872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268298F-0264-4E5D-8D02-3C905C59DF0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00" y="5392191"/>
            <a:ext cx="1872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13C9148-4013-4106-8FCE-8A819830B8A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50" y="5379491"/>
            <a:ext cx="1872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AEE6602-F498-4BBA-86D5-F310DEBE42DD}"/>
              </a:ext>
            </a:extLst>
          </p:cNvPr>
          <p:cNvSpPr txBox="1"/>
          <p:nvPr/>
        </p:nvSpPr>
        <p:spPr>
          <a:xfrm>
            <a:off x="1752219" y="372637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4.0%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FC3B1D-DD47-411F-97CD-36E8D8918226}"/>
              </a:ext>
            </a:extLst>
          </p:cNvPr>
          <p:cNvSpPr txBox="1"/>
          <p:nvPr/>
        </p:nvSpPr>
        <p:spPr>
          <a:xfrm>
            <a:off x="3668889" y="373851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5.0%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9146C7-A892-44E4-B311-2E65FE67A2CF}"/>
              </a:ext>
            </a:extLst>
          </p:cNvPr>
          <p:cNvSpPr txBox="1"/>
          <p:nvPr/>
        </p:nvSpPr>
        <p:spPr>
          <a:xfrm>
            <a:off x="5581639" y="37224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5.8%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027B33C-6AE5-4F22-A592-0D0EE5FCD495}"/>
              </a:ext>
            </a:extLst>
          </p:cNvPr>
          <p:cNvSpPr txBox="1"/>
          <p:nvPr/>
        </p:nvSpPr>
        <p:spPr>
          <a:xfrm>
            <a:off x="7494389" y="37224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6.3%</a:t>
            </a:r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2C4241D-D943-4AE6-B0D7-82FF449AED2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0" y="1387775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7EA5B92-5507-4C53-9629-E8762262450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50" y="1387775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348664-1645-4821-BAAD-2CA73077D5D9}"/>
              </a:ext>
            </a:extLst>
          </p:cNvPr>
          <p:cNvSpPr txBox="1"/>
          <p:nvPr/>
        </p:nvSpPr>
        <p:spPr>
          <a:xfrm>
            <a:off x="117839" y="1578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383799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72661-37A7-4C91-A675-4253066D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5" y="397372"/>
            <a:ext cx="7615250" cy="635241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ASOregon</a:t>
            </a:r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ja-JP" altLang="en-US" sz="2800" b="1" dirty="0"/>
              <a:t>インフラネットワークの可視化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9BE78A-153A-4FE0-9A8C-BB36F1CC3C18}"/>
              </a:ext>
            </a:extLst>
          </p:cNvPr>
          <p:cNvSpPr txBox="1"/>
          <p:nvPr/>
        </p:nvSpPr>
        <p:spPr>
          <a:xfrm>
            <a:off x="618954" y="4239574"/>
            <a:ext cx="63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Hub</a:t>
            </a:r>
          </a:p>
          <a:p>
            <a:r>
              <a:rPr lang="en-US" altLang="ja-JP" sz="1400" dirty="0"/>
              <a:t>attack</a:t>
            </a:r>
            <a:endParaRPr lang="ja-JP" altLang="en-US" sz="135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8567A31-FCDE-4A4C-8862-959F1878C965}"/>
              </a:ext>
            </a:extLst>
          </p:cNvPr>
          <p:cNvSpPr txBox="1"/>
          <p:nvPr/>
        </p:nvSpPr>
        <p:spPr>
          <a:xfrm>
            <a:off x="618954" y="5486624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Bp</a:t>
            </a:r>
          </a:p>
          <a:p>
            <a:r>
              <a:rPr lang="en-US" altLang="ja-JP" sz="1400" dirty="0"/>
              <a:t>attack</a:t>
            </a:r>
            <a:endParaRPr lang="ja-JP" altLang="en-US" sz="135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4EC8E5-77C7-4E3E-BE6E-96AA791EDEF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27" y="384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E8A2F4F-7294-4900-9D4A-F8AB78B9ABD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50" y="384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A2FCACA-A3E7-442A-B37F-37A8E982A1C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73" y="384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2477A8-55CD-4F7F-9ADE-4B2DC8F8089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96" y="384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2A9DAC0-E029-4F7A-B3E7-D6553D3168D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27" y="528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007F1C3-4D6D-4B76-B38E-FA32075F2CA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50" y="528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5BD6B4A-927D-4A50-806A-3B7D7AEF002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73" y="528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C2A3D40-C4AF-403A-981A-819D7E2481F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96" y="5284194"/>
            <a:ext cx="1620000" cy="13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6AC3B5-EFB0-4BCD-8164-317C112FECB1}"/>
              </a:ext>
            </a:extLst>
          </p:cNvPr>
          <p:cNvSpPr txBox="1"/>
          <p:nvPr/>
        </p:nvSpPr>
        <p:spPr>
          <a:xfrm>
            <a:off x="1869366" y="347486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1.6%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D74D577-F3D2-4EDC-AF91-6557B1426D35}"/>
              </a:ext>
            </a:extLst>
          </p:cNvPr>
          <p:cNvSpPr txBox="1"/>
          <p:nvPr/>
        </p:nvSpPr>
        <p:spPr>
          <a:xfrm>
            <a:off x="3532189" y="346992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2.1%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4A4FC63-0155-4201-A4D0-6F345990A706}"/>
              </a:ext>
            </a:extLst>
          </p:cNvPr>
          <p:cNvSpPr txBox="1"/>
          <p:nvPr/>
        </p:nvSpPr>
        <p:spPr>
          <a:xfrm>
            <a:off x="5195012" y="346992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2.4%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3038CB-EE4F-40A2-85FD-1C9B6E50C6E6}"/>
              </a:ext>
            </a:extLst>
          </p:cNvPr>
          <p:cNvSpPr txBox="1"/>
          <p:nvPr/>
        </p:nvSpPr>
        <p:spPr>
          <a:xfrm>
            <a:off x="6857835" y="346992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2.6%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EE9739D-A1E0-467A-AB9E-6D4294006570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328"/>
          <a:stretch/>
        </p:blipFill>
        <p:spPr>
          <a:xfrm>
            <a:off x="5780149" y="1140613"/>
            <a:ext cx="215537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5B83AB6-1AF7-4EC1-AC9F-534D858C8EC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72" y="1174625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2748C86-47A3-482D-BEE7-1263C1A381FB}"/>
              </a:ext>
            </a:extLst>
          </p:cNvPr>
          <p:cNvSpPr txBox="1"/>
          <p:nvPr/>
        </p:nvSpPr>
        <p:spPr>
          <a:xfrm>
            <a:off x="117839" y="1578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163696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D47DA-B6BC-466C-9C70-12778BEE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487"/>
            <a:ext cx="7886700" cy="904874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latin typeface="+mn-ea"/>
                <a:ea typeface="+mn-ea"/>
              </a:rPr>
              <a:t>結論・考察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7CEE56-30BA-450D-86FB-18BA6C89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1"/>
            <a:ext cx="7886700" cy="3940175"/>
          </a:xfrm>
        </p:spPr>
        <p:txBody>
          <a:bodyPr/>
          <a:lstStyle/>
          <a:p>
            <a:r>
              <a:rPr lang="ja-JP" altLang="en-US" b="1" dirty="0"/>
              <a:t>主要なハブは、多くのつながりを持っている</a:t>
            </a:r>
            <a:endParaRPr lang="en-US" altLang="ja-JP" b="1" dirty="0"/>
          </a:p>
          <a:p>
            <a:r>
              <a:rPr lang="ja-JP" altLang="en-US" b="1" dirty="0"/>
              <a:t>～</a:t>
            </a:r>
            <a:r>
              <a:rPr lang="en-US" altLang="ja-JP" b="1" dirty="0"/>
              <a:t>10</a:t>
            </a:r>
            <a:r>
              <a:rPr lang="ja-JP" altLang="en-US" b="1" dirty="0"/>
              <a:t>％未満のノードへの攻撃のみで大半のネットワークが孤立する</a:t>
            </a:r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b="1" dirty="0"/>
              <a:t>主要なハブへの攻撃は損失が甚大</a:t>
            </a:r>
            <a:endParaRPr lang="en-US" altLang="ja-JP" b="1" dirty="0"/>
          </a:p>
          <a:p>
            <a:r>
              <a:rPr lang="ja-JP" altLang="en-US" b="1" dirty="0"/>
              <a:t>一極化は思わぬ損害をもたらす可能性</a:t>
            </a:r>
            <a:endParaRPr lang="en-US" altLang="ja-JP" b="1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C50CF98-7784-45EC-989F-DDEB582466D7}"/>
              </a:ext>
            </a:extLst>
          </p:cNvPr>
          <p:cNvSpPr/>
          <p:nvPr/>
        </p:nvSpPr>
        <p:spPr>
          <a:xfrm>
            <a:off x="4184142" y="2662238"/>
            <a:ext cx="775716" cy="11557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D5CB52-CC7A-4DE7-97E9-F28035DA1032}"/>
              </a:ext>
            </a:extLst>
          </p:cNvPr>
          <p:cNvSpPr txBox="1"/>
          <p:nvPr/>
        </p:nvSpPr>
        <p:spPr>
          <a:xfrm>
            <a:off x="1171575" y="5648306"/>
            <a:ext cx="680085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</a:rPr>
              <a:t>主要ハブの分散、ハブ間でのつながりの強化などが必要</a:t>
            </a:r>
          </a:p>
        </p:txBody>
      </p:sp>
    </p:spTree>
    <p:extLst>
      <p:ext uri="{BB962C8B-B14F-4D97-AF65-F5344CB8AC3E}">
        <p14:creationId xmlns:p14="http://schemas.microsoft.com/office/powerpoint/2010/main" val="41917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5D1C5F-545A-42C5-896F-AEF93FC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59770"/>
            <a:ext cx="7886700" cy="1071133"/>
          </a:xfrm>
        </p:spPr>
        <p:txBody>
          <a:bodyPr/>
          <a:lstStyle/>
          <a:p>
            <a:r>
              <a:rPr kumimoji="1" lang="en-US" altLang="ja-JP" b="1" dirty="0">
                <a:latin typeface="+mn-ea"/>
                <a:ea typeface="+mn-ea"/>
              </a:rPr>
              <a:t>REFERENCE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7B5605-2A9C-4429-BE8E-4A47311F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データ</a:t>
            </a:r>
            <a:endParaRPr kumimoji="1" lang="en-US" altLang="ja-JP" dirty="0"/>
          </a:p>
          <a:p>
            <a:r>
              <a:rPr kumimoji="1" lang="en-US" altLang="ja-JP" dirty="0"/>
              <a:t>OpenFlight.net</a:t>
            </a:r>
          </a:p>
          <a:p>
            <a:r>
              <a:rPr lang="en-US" altLang="ja-JP" dirty="0"/>
              <a:t>PowerGrid.net</a:t>
            </a:r>
          </a:p>
          <a:p>
            <a:r>
              <a:rPr kumimoji="1" lang="en-US" altLang="ja-JP" dirty="0"/>
              <a:t>ASOregon.net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ソースコード</a:t>
            </a:r>
            <a:endParaRPr kumimoji="1" lang="en-US" altLang="ja-JP" dirty="0"/>
          </a:p>
          <a:p>
            <a:r>
              <a:rPr kumimoji="1" lang="ja-JP" altLang="en-US" dirty="0"/>
              <a:t>ウチヤマさんの修論より拝借</a:t>
            </a:r>
          </a:p>
        </p:txBody>
      </p:sp>
    </p:spTree>
    <p:extLst>
      <p:ext uri="{BB962C8B-B14F-4D97-AF65-F5344CB8AC3E}">
        <p14:creationId xmlns:p14="http://schemas.microsoft.com/office/powerpoint/2010/main" val="1079509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279</Words>
  <Application>Microsoft Office PowerPoint</Application>
  <PresentationFormat>画面に合わせる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Office テーマ</vt:lpstr>
      <vt:lpstr>攻撃によって崩壊する インフラネットワークの可視化</vt:lpstr>
      <vt:lpstr>ネットワークの脆弱性</vt:lpstr>
      <vt:lpstr>実習内容</vt:lpstr>
      <vt:lpstr>”OpenFlight“インフラネットワークの可視化</vt:lpstr>
      <vt:lpstr>” PowerGrid“インフラネットワークの可視化</vt:lpstr>
      <vt:lpstr>”ASOregon“インフラネットワークの可視化</vt:lpstr>
      <vt:lpstr>結論・考察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攻撃によって崩壊する インフラネットワークの可視化</dc:title>
  <dc:creator>kkato</dc:creator>
  <cp:lastModifiedBy>kkato</cp:lastModifiedBy>
  <cp:revision>16</cp:revision>
  <dcterms:created xsi:type="dcterms:W3CDTF">2021-11-19T01:06:36Z</dcterms:created>
  <dcterms:modified xsi:type="dcterms:W3CDTF">2021-11-19T07:09:14Z</dcterms:modified>
</cp:coreProperties>
</file>